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74" r:id="rId2"/>
    <p:sldId id="273" r:id="rId3"/>
    <p:sldId id="264" r:id="rId4"/>
    <p:sldId id="275" r:id="rId5"/>
    <p:sldId id="269" r:id="rId6"/>
    <p:sldId id="272" r:id="rId7"/>
    <p:sldId id="286" r:id="rId8"/>
    <p:sldId id="283" r:id="rId9"/>
    <p:sldId id="282" r:id="rId10"/>
    <p:sldId id="284" r:id="rId11"/>
    <p:sldId id="259" r:id="rId12"/>
    <p:sldId id="277" r:id="rId13"/>
    <p:sldId id="278" r:id="rId14"/>
    <p:sldId id="260" r:id="rId15"/>
    <p:sldId id="281" r:id="rId16"/>
    <p:sldId id="262" r:id="rId17"/>
    <p:sldId id="287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48E6C-FF04-BAB0-526D-4C3D2D48F776}" v="580" dt="2024-03-30T20:47:51.945"/>
    <p1510:client id="{70AC195C-052C-737A-7E5F-8FD5CB414749}" v="7" dt="2024-03-30T20:55:08.612"/>
    <p1510:client id="{AF357233-1C42-5944-8B88-7F8A29C7FE3E}" v="169" dt="2024-03-30T20:58:14.728"/>
    <p1510:client id="{D48939B6-4133-5334-73E7-17C97D8D6650}" v="21" dt="2024-03-30T20:46:48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73129"/>
  </p:normalViewPr>
  <p:slideViewPr>
    <p:cSldViewPr snapToGrid="0">
      <p:cViewPr varScale="1">
        <p:scale>
          <a:sx n="92" d="100"/>
          <a:sy n="92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44805F-A66B-4D8D-B7A3-6818BC04DD3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3D4E987-4104-4147-B667-368CCEC1D8B4}">
      <dgm:prSet/>
      <dgm:spPr/>
      <dgm:t>
        <a:bodyPr/>
        <a:lstStyle/>
        <a:p>
          <a:pPr>
            <a:defRPr cap="all"/>
          </a:pPr>
          <a:r>
            <a:rPr lang="en-US"/>
            <a:t>Introduction to carbon footprint</a:t>
          </a:r>
        </a:p>
      </dgm:t>
    </dgm:pt>
    <dgm:pt modelId="{F7EF74EB-1A79-47B6-8FEA-B015BB06CCA8}" type="parTrans" cxnId="{A68CC9FF-524A-4E15-9704-FCDF3B1A2671}">
      <dgm:prSet/>
      <dgm:spPr/>
      <dgm:t>
        <a:bodyPr/>
        <a:lstStyle/>
        <a:p>
          <a:endParaRPr lang="en-US"/>
        </a:p>
      </dgm:t>
    </dgm:pt>
    <dgm:pt modelId="{2F142AA4-1B77-4822-B797-167047AD7CD5}" type="sibTrans" cxnId="{A68CC9FF-524A-4E15-9704-FCDF3B1A2671}">
      <dgm:prSet/>
      <dgm:spPr/>
      <dgm:t>
        <a:bodyPr/>
        <a:lstStyle/>
        <a:p>
          <a:endParaRPr lang="en-US"/>
        </a:p>
      </dgm:t>
    </dgm:pt>
    <dgm:pt modelId="{98912749-815A-4AB6-A943-D0B47B91865A}">
      <dgm:prSet/>
      <dgm:spPr/>
      <dgm:t>
        <a:bodyPr/>
        <a:lstStyle/>
        <a:p>
          <a:pPr>
            <a:defRPr cap="all"/>
          </a:pPr>
          <a:r>
            <a:rPr lang="en-US"/>
            <a:t>Dataset overview</a:t>
          </a:r>
        </a:p>
      </dgm:t>
    </dgm:pt>
    <dgm:pt modelId="{D1679059-E175-4953-BDF2-D927D7D70122}" type="parTrans" cxnId="{95328006-6311-4AAD-8EFE-1327DEAFA90E}">
      <dgm:prSet/>
      <dgm:spPr/>
      <dgm:t>
        <a:bodyPr/>
        <a:lstStyle/>
        <a:p>
          <a:endParaRPr lang="en-US"/>
        </a:p>
      </dgm:t>
    </dgm:pt>
    <dgm:pt modelId="{87B3056F-81EC-4382-B776-A765E4561295}" type="sibTrans" cxnId="{95328006-6311-4AAD-8EFE-1327DEAFA90E}">
      <dgm:prSet/>
      <dgm:spPr/>
      <dgm:t>
        <a:bodyPr/>
        <a:lstStyle/>
        <a:p>
          <a:endParaRPr lang="en-US"/>
        </a:p>
      </dgm:t>
    </dgm:pt>
    <dgm:pt modelId="{F5AF9252-2BE2-4BF7-87E4-6BAB84D51158}">
      <dgm:prSet/>
      <dgm:spPr/>
      <dgm:t>
        <a:bodyPr/>
        <a:lstStyle/>
        <a:p>
          <a:pPr>
            <a:defRPr cap="all"/>
          </a:pPr>
          <a:r>
            <a:rPr lang="en-US"/>
            <a:t>Exploring research questions</a:t>
          </a:r>
        </a:p>
      </dgm:t>
    </dgm:pt>
    <dgm:pt modelId="{A2504FED-CB41-4D81-844B-7B2D682CAC57}" type="parTrans" cxnId="{BE3F4948-B27A-42B3-857B-02CE43AA23FA}">
      <dgm:prSet/>
      <dgm:spPr/>
      <dgm:t>
        <a:bodyPr/>
        <a:lstStyle/>
        <a:p>
          <a:endParaRPr lang="en-US"/>
        </a:p>
      </dgm:t>
    </dgm:pt>
    <dgm:pt modelId="{26C08422-71BB-4AD5-AD86-1B0C64BE24B1}" type="sibTrans" cxnId="{BE3F4948-B27A-42B3-857B-02CE43AA23FA}">
      <dgm:prSet/>
      <dgm:spPr/>
      <dgm:t>
        <a:bodyPr/>
        <a:lstStyle/>
        <a:p>
          <a:endParaRPr lang="en-US"/>
        </a:p>
      </dgm:t>
    </dgm:pt>
    <dgm:pt modelId="{DB867009-1566-4E72-98A6-21725E08677A}">
      <dgm:prSet/>
      <dgm:spPr/>
      <dgm:t>
        <a:bodyPr/>
        <a:lstStyle/>
        <a:p>
          <a:pPr>
            <a:defRPr cap="all"/>
          </a:pPr>
          <a:r>
            <a:rPr lang="en-US"/>
            <a:t>Literature review</a:t>
          </a:r>
        </a:p>
      </dgm:t>
    </dgm:pt>
    <dgm:pt modelId="{009CA107-0FD1-4490-8386-45854BDD676C}" type="parTrans" cxnId="{67573518-AB4A-4218-AE93-CE609E6242A1}">
      <dgm:prSet/>
      <dgm:spPr/>
      <dgm:t>
        <a:bodyPr/>
        <a:lstStyle/>
        <a:p>
          <a:endParaRPr lang="en-US"/>
        </a:p>
      </dgm:t>
    </dgm:pt>
    <dgm:pt modelId="{F063A45A-2990-45C1-8E40-51BDC5F84CA8}" type="sibTrans" cxnId="{67573518-AB4A-4218-AE93-CE609E6242A1}">
      <dgm:prSet/>
      <dgm:spPr/>
      <dgm:t>
        <a:bodyPr/>
        <a:lstStyle/>
        <a:p>
          <a:endParaRPr lang="en-US"/>
        </a:p>
      </dgm:t>
    </dgm:pt>
    <dgm:pt modelId="{A9689128-DA19-462C-8558-23FFBD679C57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6298A1B1-C965-4BD6-B3F2-582B8E51D7BC}" type="parTrans" cxnId="{29227246-FD54-4651-8FBF-3E36A17FB49E}">
      <dgm:prSet/>
      <dgm:spPr/>
      <dgm:t>
        <a:bodyPr/>
        <a:lstStyle/>
        <a:p>
          <a:endParaRPr lang="en-US"/>
        </a:p>
      </dgm:t>
    </dgm:pt>
    <dgm:pt modelId="{83A53BDC-2183-41D2-959B-5A3AD5BEF99E}" type="sibTrans" cxnId="{29227246-FD54-4651-8FBF-3E36A17FB49E}">
      <dgm:prSet/>
      <dgm:spPr/>
      <dgm:t>
        <a:bodyPr/>
        <a:lstStyle/>
        <a:p>
          <a:endParaRPr lang="en-US"/>
        </a:p>
      </dgm:t>
    </dgm:pt>
    <dgm:pt modelId="{822F391D-CF46-4614-8467-2011840AD876}" type="pres">
      <dgm:prSet presAssocID="{5444805F-A66B-4D8D-B7A3-6818BC04DD3B}" presName="root" presStyleCnt="0">
        <dgm:presLayoutVars>
          <dgm:dir/>
          <dgm:resizeHandles val="exact"/>
        </dgm:presLayoutVars>
      </dgm:prSet>
      <dgm:spPr/>
    </dgm:pt>
    <dgm:pt modelId="{2FA8FD14-7B5F-4659-9FCC-C48D51194217}" type="pres">
      <dgm:prSet presAssocID="{73D4E987-4104-4147-B667-368CCEC1D8B4}" presName="compNode" presStyleCnt="0"/>
      <dgm:spPr/>
    </dgm:pt>
    <dgm:pt modelId="{951B7CB1-FF53-4ADA-A991-7A642E65672E}" type="pres">
      <dgm:prSet presAssocID="{73D4E987-4104-4147-B667-368CCEC1D8B4}" presName="iconBgRect" presStyleLbl="bgShp" presStyleIdx="0" presStyleCnt="5"/>
      <dgm:spPr/>
    </dgm:pt>
    <dgm:pt modelId="{D8994C37-38E3-44C3-A628-8535E0DEA0E2}" type="pres">
      <dgm:prSet presAssocID="{73D4E987-4104-4147-B667-368CCEC1D8B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"/>
        </a:ext>
      </dgm:extLst>
    </dgm:pt>
    <dgm:pt modelId="{124AA47A-75E5-48BB-B7DE-36128F58EB2D}" type="pres">
      <dgm:prSet presAssocID="{73D4E987-4104-4147-B667-368CCEC1D8B4}" presName="spaceRect" presStyleCnt="0"/>
      <dgm:spPr/>
    </dgm:pt>
    <dgm:pt modelId="{865B5A1B-6ECB-4683-9EEB-AB75C6BAEA91}" type="pres">
      <dgm:prSet presAssocID="{73D4E987-4104-4147-B667-368CCEC1D8B4}" presName="textRect" presStyleLbl="revTx" presStyleIdx="0" presStyleCnt="5">
        <dgm:presLayoutVars>
          <dgm:chMax val="1"/>
          <dgm:chPref val="1"/>
        </dgm:presLayoutVars>
      </dgm:prSet>
      <dgm:spPr/>
    </dgm:pt>
    <dgm:pt modelId="{E0E399E9-5FB3-4FE0-BEBB-84E11ECDC561}" type="pres">
      <dgm:prSet presAssocID="{2F142AA4-1B77-4822-B797-167047AD7CD5}" presName="sibTrans" presStyleCnt="0"/>
      <dgm:spPr/>
    </dgm:pt>
    <dgm:pt modelId="{4C27DCB0-3B09-4D48-87E9-C9C711AE7A56}" type="pres">
      <dgm:prSet presAssocID="{98912749-815A-4AB6-A943-D0B47B91865A}" presName="compNode" presStyleCnt="0"/>
      <dgm:spPr/>
    </dgm:pt>
    <dgm:pt modelId="{7DF25F53-2503-464F-9709-A5BDA1DAB4A1}" type="pres">
      <dgm:prSet presAssocID="{98912749-815A-4AB6-A943-D0B47B91865A}" presName="iconBgRect" presStyleLbl="bgShp" presStyleIdx="1" presStyleCnt="5"/>
      <dgm:spPr/>
    </dgm:pt>
    <dgm:pt modelId="{07540308-BDD2-436B-8AA8-2E2663550A83}" type="pres">
      <dgm:prSet presAssocID="{98912749-815A-4AB6-A943-D0B47B91865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85C255C-16D1-4385-B12B-AF89FCE78E99}" type="pres">
      <dgm:prSet presAssocID="{98912749-815A-4AB6-A943-D0B47B91865A}" presName="spaceRect" presStyleCnt="0"/>
      <dgm:spPr/>
    </dgm:pt>
    <dgm:pt modelId="{0B225665-51A6-43F8-9A54-5B850850D641}" type="pres">
      <dgm:prSet presAssocID="{98912749-815A-4AB6-A943-D0B47B91865A}" presName="textRect" presStyleLbl="revTx" presStyleIdx="1" presStyleCnt="5">
        <dgm:presLayoutVars>
          <dgm:chMax val="1"/>
          <dgm:chPref val="1"/>
        </dgm:presLayoutVars>
      </dgm:prSet>
      <dgm:spPr/>
    </dgm:pt>
    <dgm:pt modelId="{2EFB958E-B3F9-4AF7-9B6C-4FFAD5A964FA}" type="pres">
      <dgm:prSet presAssocID="{87B3056F-81EC-4382-B776-A765E4561295}" presName="sibTrans" presStyleCnt="0"/>
      <dgm:spPr/>
    </dgm:pt>
    <dgm:pt modelId="{16E364D4-AD9A-4686-B69A-E02714EBCDD4}" type="pres">
      <dgm:prSet presAssocID="{F5AF9252-2BE2-4BF7-87E4-6BAB84D51158}" presName="compNode" presStyleCnt="0"/>
      <dgm:spPr/>
    </dgm:pt>
    <dgm:pt modelId="{492CB319-4CF0-4647-B0A1-66B8F52C0299}" type="pres">
      <dgm:prSet presAssocID="{F5AF9252-2BE2-4BF7-87E4-6BAB84D51158}" presName="iconBgRect" presStyleLbl="bgShp" presStyleIdx="2" presStyleCnt="5"/>
      <dgm:spPr/>
    </dgm:pt>
    <dgm:pt modelId="{FB823A40-0FA2-4DEB-A22F-A039FB253201}" type="pres">
      <dgm:prSet presAssocID="{F5AF9252-2BE2-4BF7-87E4-6BAB84D5115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C3471C8-C0B4-4593-AADB-D0F7B629092C}" type="pres">
      <dgm:prSet presAssocID="{F5AF9252-2BE2-4BF7-87E4-6BAB84D51158}" presName="spaceRect" presStyleCnt="0"/>
      <dgm:spPr/>
    </dgm:pt>
    <dgm:pt modelId="{B8E472DF-F746-4C6F-BF05-9ABAB20F33B6}" type="pres">
      <dgm:prSet presAssocID="{F5AF9252-2BE2-4BF7-87E4-6BAB84D51158}" presName="textRect" presStyleLbl="revTx" presStyleIdx="2" presStyleCnt="5">
        <dgm:presLayoutVars>
          <dgm:chMax val="1"/>
          <dgm:chPref val="1"/>
        </dgm:presLayoutVars>
      </dgm:prSet>
      <dgm:spPr/>
    </dgm:pt>
    <dgm:pt modelId="{6303EE2B-5FAE-4EF9-9D81-A688F5BA8ECA}" type="pres">
      <dgm:prSet presAssocID="{26C08422-71BB-4AD5-AD86-1B0C64BE24B1}" presName="sibTrans" presStyleCnt="0"/>
      <dgm:spPr/>
    </dgm:pt>
    <dgm:pt modelId="{DC3F539E-8CC0-4F0D-978E-A5200A46A19F}" type="pres">
      <dgm:prSet presAssocID="{DB867009-1566-4E72-98A6-21725E08677A}" presName="compNode" presStyleCnt="0"/>
      <dgm:spPr/>
    </dgm:pt>
    <dgm:pt modelId="{B225C12B-9D01-4DBE-8526-774AEE3EB4DB}" type="pres">
      <dgm:prSet presAssocID="{DB867009-1566-4E72-98A6-21725E08677A}" presName="iconBgRect" presStyleLbl="bgShp" presStyleIdx="3" presStyleCnt="5"/>
      <dgm:spPr/>
    </dgm:pt>
    <dgm:pt modelId="{CDE1CDDB-6FA8-47BF-9F08-40A6F9B8754A}" type="pres">
      <dgm:prSet presAssocID="{DB867009-1566-4E72-98A6-21725E08677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429D585-0994-4378-9C25-420391A55E29}" type="pres">
      <dgm:prSet presAssocID="{DB867009-1566-4E72-98A6-21725E08677A}" presName="spaceRect" presStyleCnt="0"/>
      <dgm:spPr/>
    </dgm:pt>
    <dgm:pt modelId="{7F2E5CF1-562C-4391-9060-4EC3A1200017}" type="pres">
      <dgm:prSet presAssocID="{DB867009-1566-4E72-98A6-21725E08677A}" presName="textRect" presStyleLbl="revTx" presStyleIdx="3" presStyleCnt="5">
        <dgm:presLayoutVars>
          <dgm:chMax val="1"/>
          <dgm:chPref val="1"/>
        </dgm:presLayoutVars>
      </dgm:prSet>
      <dgm:spPr/>
    </dgm:pt>
    <dgm:pt modelId="{A06B1ADF-88A9-4F4A-BB50-A174A0888E6E}" type="pres">
      <dgm:prSet presAssocID="{F063A45A-2990-45C1-8E40-51BDC5F84CA8}" presName="sibTrans" presStyleCnt="0"/>
      <dgm:spPr/>
    </dgm:pt>
    <dgm:pt modelId="{FB6FF0CB-9E3B-4CFC-9A8D-AB7F33432BD2}" type="pres">
      <dgm:prSet presAssocID="{A9689128-DA19-462C-8558-23FFBD679C57}" presName="compNode" presStyleCnt="0"/>
      <dgm:spPr/>
    </dgm:pt>
    <dgm:pt modelId="{4197C4CE-B8D3-4AC7-8C94-606172512A20}" type="pres">
      <dgm:prSet presAssocID="{A9689128-DA19-462C-8558-23FFBD679C57}" presName="iconBgRect" presStyleLbl="bgShp" presStyleIdx="4" presStyleCnt="5"/>
      <dgm:spPr/>
    </dgm:pt>
    <dgm:pt modelId="{7684D305-4684-400B-B01D-EA069BCA5AE2}" type="pres">
      <dgm:prSet presAssocID="{A9689128-DA19-462C-8558-23FFBD679C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2B693EDE-D5EF-4CDD-A972-D8F96D0C2E05}" type="pres">
      <dgm:prSet presAssocID="{A9689128-DA19-462C-8558-23FFBD679C57}" presName="spaceRect" presStyleCnt="0"/>
      <dgm:spPr/>
    </dgm:pt>
    <dgm:pt modelId="{80762EE7-F0EA-4BD8-84CA-14C3542272A3}" type="pres">
      <dgm:prSet presAssocID="{A9689128-DA19-462C-8558-23FFBD679C5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5328006-6311-4AAD-8EFE-1327DEAFA90E}" srcId="{5444805F-A66B-4D8D-B7A3-6818BC04DD3B}" destId="{98912749-815A-4AB6-A943-D0B47B91865A}" srcOrd="1" destOrd="0" parTransId="{D1679059-E175-4953-BDF2-D927D7D70122}" sibTransId="{87B3056F-81EC-4382-B776-A765E4561295}"/>
    <dgm:cxn modelId="{67573518-AB4A-4218-AE93-CE609E6242A1}" srcId="{5444805F-A66B-4D8D-B7A3-6818BC04DD3B}" destId="{DB867009-1566-4E72-98A6-21725E08677A}" srcOrd="3" destOrd="0" parTransId="{009CA107-0FD1-4490-8386-45854BDD676C}" sibTransId="{F063A45A-2990-45C1-8E40-51BDC5F84CA8}"/>
    <dgm:cxn modelId="{1B2D8534-A23A-47EC-9666-D9616591BF1F}" type="presOf" srcId="{73D4E987-4104-4147-B667-368CCEC1D8B4}" destId="{865B5A1B-6ECB-4683-9EEB-AB75C6BAEA91}" srcOrd="0" destOrd="0" presId="urn:microsoft.com/office/officeart/2018/5/layout/IconCircleLabelList"/>
    <dgm:cxn modelId="{29227246-FD54-4651-8FBF-3E36A17FB49E}" srcId="{5444805F-A66B-4D8D-B7A3-6818BC04DD3B}" destId="{A9689128-DA19-462C-8558-23FFBD679C57}" srcOrd="4" destOrd="0" parTransId="{6298A1B1-C965-4BD6-B3F2-582B8E51D7BC}" sibTransId="{83A53BDC-2183-41D2-959B-5A3AD5BEF99E}"/>
    <dgm:cxn modelId="{BE3F4948-B27A-42B3-857B-02CE43AA23FA}" srcId="{5444805F-A66B-4D8D-B7A3-6818BC04DD3B}" destId="{F5AF9252-2BE2-4BF7-87E4-6BAB84D51158}" srcOrd="2" destOrd="0" parTransId="{A2504FED-CB41-4D81-844B-7B2D682CAC57}" sibTransId="{26C08422-71BB-4AD5-AD86-1B0C64BE24B1}"/>
    <dgm:cxn modelId="{139CB85C-7ED7-411A-A8C2-3A9B028773FE}" type="presOf" srcId="{DB867009-1566-4E72-98A6-21725E08677A}" destId="{7F2E5CF1-562C-4391-9060-4EC3A1200017}" srcOrd="0" destOrd="0" presId="urn:microsoft.com/office/officeart/2018/5/layout/IconCircleLabelList"/>
    <dgm:cxn modelId="{3F44A96C-9DB6-46F6-A925-90558B36553A}" type="presOf" srcId="{A9689128-DA19-462C-8558-23FFBD679C57}" destId="{80762EE7-F0EA-4BD8-84CA-14C3542272A3}" srcOrd="0" destOrd="0" presId="urn:microsoft.com/office/officeart/2018/5/layout/IconCircleLabelList"/>
    <dgm:cxn modelId="{2A0B5B7F-2AE9-4500-8259-9EA489AD9342}" type="presOf" srcId="{5444805F-A66B-4D8D-B7A3-6818BC04DD3B}" destId="{822F391D-CF46-4614-8467-2011840AD876}" srcOrd="0" destOrd="0" presId="urn:microsoft.com/office/officeart/2018/5/layout/IconCircleLabelList"/>
    <dgm:cxn modelId="{D978079C-8971-4057-B69F-4FB80ACBF8F7}" type="presOf" srcId="{F5AF9252-2BE2-4BF7-87E4-6BAB84D51158}" destId="{B8E472DF-F746-4C6F-BF05-9ABAB20F33B6}" srcOrd="0" destOrd="0" presId="urn:microsoft.com/office/officeart/2018/5/layout/IconCircleLabelList"/>
    <dgm:cxn modelId="{7247D3A1-3CB8-4552-A834-8FFB698087AE}" type="presOf" srcId="{98912749-815A-4AB6-A943-D0B47B91865A}" destId="{0B225665-51A6-43F8-9A54-5B850850D641}" srcOrd="0" destOrd="0" presId="urn:microsoft.com/office/officeart/2018/5/layout/IconCircleLabelList"/>
    <dgm:cxn modelId="{A68CC9FF-524A-4E15-9704-FCDF3B1A2671}" srcId="{5444805F-A66B-4D8D-B7A3-6818BC04DD3B}" destId="{73D4E987-4104-4147-B667-368CCEC1D8B4}" srcOrd="0" destOrd="0" parTransId="{F7EF74EB-1A79-47B6-8FEA-B015BB06CCA8}" sibTransId="{2F142AA4-1B77-4822-B797-167047AD7CD5}"/>
    <dgm:cxn modelId="{61FA153E-A771-4272-ABE9-0647F62B7718}" type="presParOf" srcId="{822F391D-CF46-4614-8467-2011840AD876}" destId="{2FA8FD14-7B5F-4659-9FCC-C48D51194217}" srcOrd="0" destOrd="0" presId="urn:microsoft.com/office/officeart/2018/5/layout/IconCircleLabelList"/>
    <dgm:cxn modelId="{182A7221-FBCB-437A-858F-856A5099A70E}" type="presParOf" srcId="{2FA8FD14-7B5F-4659-9FCC-C48D51194217}" destId="{951B7CB1-FF53-4ADA-A991-7A642E65672E}" srcOrd="0" destOrd="0" presId="urn:microsoft.com/office/officeart/2018/5/layout/IconCircleLabelList"/>
    <dgm:cxn modelId="{7732F474-5F2E-40F8-9728-4FC688A235F5}" type="presParOf" srcId="{2FA8FD14-7B5F-4659-9FCC-C48D51194217}" destId="{D8994C37-38E3-44C3-A628-8535E0DEA0E2}" srcOrd="1" destOrd="0" presId="urn:microsoft.com/office/officeart/2018/5/layout/IconCircleLabelList"/>
    <dgm:cxn modelId="{F6A8F3D0-8BD2-45AA-A173-C3835C1D6516}" type="presParOf" srcId="{2FA8FD14-7B5F-4659-9FCC-C48D51194217}" destId="{124AA47A-75E5-48BB-B7DE-36128F58EB2D}" srcOrd="2" destOrd="0" presId="urn:microsoft.com/office/officeart/2018/5/layout/IconCircleLabelList"/>
    <dgm:cxn modelId="{7181F41C-0D66-4AC8-9E49-72D3679D53AB}" type="presParOf" srcId="{2FA8FD14-7B5F-4659-9FCC-C48D51194217}" destId="{865B5A1B-6ECB-4683-9EEB-AB75C6BAEA91}" srcOrd="3" destOrd="0" presId="urn:microsoft.com/office/officeart/2018/5/layout/IconCircleLabelList"/>
    <dgm:cxn modelId="{2697AAA1-0A24-4479-873B-5A785118A003}" type="presParOf" srcId="{822F391D-CF46-4614-8467-2011840AD876}" destId="{E0E399E9-5FB3-4FE0-BEBB-84E11ECDC561}" srcOrd="1" destOrd="0" presId="urn:microsoft.com/office/officeart/2018/5/layout/IconCircleLabelList"/>
    <dgm:cxn modelId="{736C20F5-87DA-4E35-AA29-AE4080220025}" type="presParOf" srcId="{822F391D-CF46-4614-8467-2011840AD876}" destId="{4C27DCB0-3B09-4D48-87E9-C9C711AE7A56}" srcOrd="2" destOrd="0" presId="urn:microsoft.com/office/officeart/2018/5/layout/IconCircleLabelList"/>
    <dgm:cxn modelId="{D0F27CD7-3E3E-4109-9183-DC66FBED162E}" type="presParOf" srcId="{4C27DCB0-3B09-4D48-87E9-C9C711AE7A56}" destId="{7DF25F53-2503-464F-9709-A5BDA1DAB4A1}" srcOrd="0" destOrd="0" presId="urn:microsoft.com/office/officeart/2018/5/layout/IconCircleLabelList"/>
    <dgm:cxn modelId="{59D3217A-FD0B-4570-B752-842E8B758BC4}" type="presParOf" srcId="{4C27DCB0-3B09-4D48-87E9-C9C711AE7A56}" destId="{07540308-BDD2-436B-8AA8-2E2663550A83}" srcOrd="1" destOrd="0" presId="urn:microsoft.com/office/officeart/2018/5/layout/IconCircleLabelList"/>
    <dgm:cxn modelId="{86B9545A-5330-41C6-9677-1FE8FE2C6C34}" type="presParOf" srcId="{4C27DCB0-3B09-4D48-87E9-C9C711AE7A56}" destId="{885C255C-16D1-4385-B12B-AF89FCE78E99}" srcOrd="2" destOrd="0" presId="urn:microsoft.com/office/officeart/2018/5/layout/IconCircleLabelList"/>
    <dgm:cxn modelId="{F5B435DC-5C29-462B-8989-96E545D0B12F}" type="presParOf" srcId="{4C27DCB0-3B09-4D48-87E9-C9C711AE7A56}" destId="{0B225665-51A6-43F8-9A54-5B850850D641}" srcOrd="3" destOrd="0" presId="urn:microsoft.com/office/officeart/2018/5/layout/IconCircleLabelList"/>
    <dgm:cxn modelId="{D863FE92-6586-42C2-A867-7067DEA90B7D}" type="presParOf" srcId="{822F391D-CF46-4614-8467-2011840AD876}" destId="{2EFB958E-B3F9-4AF7-9B6C-4FFAD5A964FA}" srcOrd="3" destOrd="0" presId="urn:microsoft.com/office/officeart/2018/5/layout/IconCircleLabelList"/>
    <dgm:cxn modelId="{277C7168-1D1D-4F6E-B82B-E346829FCE83}" type="presParOf" srcId="{822F391D-CF46-4614-8467-2011840AD876}" destId="{16E364D4-AD9A-4686-B69A-E02714EBCDD4}" srcOrd="4" destOrd="0" presId="urn:microsoft.com/office/officeart/2018/5/layout/IconCircleLabelList"/>
    <dgm:cxn modelId="{A53EB529-0780-48E1-AFC8-FEC1B49AECB4}" type="presParOf" srcId="{16E364D4-AD9A-4686-B69A-E02714EBCDD4}" destId="{492CB319-4CF0-4647-B0A1-66B8F52C0299}" srcOrd="0" destOrd="0" presId="urn:microsoft.com/office/officeart/2018/5/layout/IconCircleLabelList"/>
    <dgm:cxn modelId="{0C02613B-341B-4998-96A7-98C4ED4A024D}" type="presParOf" srcId="{16E364D4-AD9A-4686-B69A-E02714EBCDD4}" destId="{FB823A40-0FA2-4DEB-A22F-A039FB253201}" srcOrd="1" destOrd="0" presId="urn:microsoft.com/office/officeart/2018/5/layout/IconCircleLabelList"/>
    <dgm:cxn modelId="{EBB34205-F117-42A9-8A1C-3F94C5E5D9DE}" type="presParOf" srcId="{16E364D4-AD9A-4686-B69A-E02714EBCDD4}" destId="{5C3471C8-C0B4-4593-AADB-D0F7B629092C}" srcOrd="2" destOrd="0" presId="urn:microsoft.com/office/officeart/2018/5/layout/IconCircleLabelList"/>
    <dgm:cxn modelId="{E025D1FE-1C7C-4465-A1DE-C0AF5CD9A799}" type="presParOf" srcId="{16E364D4-AD9A-4686-B69A-E02714EBCDD4}" destId="{B8E472DF-F746-4C6F-BF05-9ABAB20F33B6}" srcOrd="3" destOrd="0" presId="urn:microsoft.com/office/officeart/2018/5/layout/IconCircleLabelList"/>
    <dgm:cxn modelId="{01088CD3-8F6F-47CE-B094-4C6822FAAC7C}" type="presParOf" srcId="{822F391D-CF46-4614-8467-2011840AD876}" destId="{6303EE2B-5FAE-4EF9-9D81-A688F5BA8ECA}" srcOrd="5" destOrd="0" presId="urn:microsoft.com/office/officeart/2018/5/layout/IconCircleLabelList"/>
    <dgm:cxn modelId="{3367381C-0A0D-4592-BC93-4CA48620B1AD}" type="presParOf" srcId="{822F391D-CF46-4614-8467-2011840AD876}" destId="{DC3F539E-8CC0-4F0D-978E-A5200A46A19F}" srcOrd="6" destOrd="0" presId="urn:microsoft.com/office/officeart/2018/5/layout/IconCircleLabelList"/>
    <dgm:cxn modelId="{56D8FD06-42C1-432F-8FD5-29CF19197911}" type="presParOf" srcId="{DC3F539E-8CC0-4F0D-978E-A5200A46A19F}" destId="{B225C12B-9D01-4DBE-8526-774AEE3EB4DB}" srcOrd="0" destOrd="0" presId="urn:microsoft.com/office/officeart/2018/5/layout/IconCircleLabelList"/>
    <dgm:cxn modelId="{4E1074D3-9E2F-4D58-BE34-A1E87FD72D8B}" type="presParOf" srcId="{DC3F539E-8CC0-4F0D-978E-A5200A46A19F}" destId="{CDE1CDDB-6FA8-47BF-9F08-40A6F9B8754A}" srcOrd="1" destOrd="0" presId="urn:microsoft.com/office/officeart/2018/5/layout/IconCircleLabelList"/>
    <dgm:cxn modelId="{25A0C7CE-C155-4AD2-B8CB-6D60004B03A9}" type="presParOf" srcId="{DC3F539E-8CC0-4F0D-978E-A5200A46A19F}" destId="{0429D585-0994-4378-9C25-420391A55E29}" srcOrd="2" destOrd="0" presId="urn:microsoft.com/office/officeart/2018/5/layout/IconCircleLabelList"/>
    <dgm:cxn modelId="{11A4084A-D78B-4614-BD47-86729910E8BF}" type="presParOf" srcId="{DC3F539E-8CC0-4F0D-978E-A5200A46A19F}" destId="{7F2E5CF1-562C-4391-9060-4EC3A1200017}" srcOrd="3" destOrd="0" presId="urn:microsoft.com/office/officeart/2018/5/layout/IconCircleLabelList"/>
    <dgm:cxn modelId="{9B01A5D8-CC0B-44FC-9A80-C179A50E3CDF}" type="presParOf" srcId="{822F391D-CF46-4614-8467-2011840AD876}" destId="{A06B1ADF-88A9-4F4A-BB50-A174A0888E6E}" srcOrd="7" destOrd="0" presId="urn:microsoft.com/office/officeart/2018/5/layout/IconCircleLabelList"/>
    <dgm:cxn modelId="{9027AB9B-1D2A-4933-941C-9FAD837CDE29}" type="presParOf" srcId="{822F391D-CF46-4614-8467-2011840AD876}" destId="{FB6FF0CB-9E3B-4CFC-9A8D-AB7F33432BD2}" srcOrd="8" destOrd="0" presId="urn:microsoft.com/office/officeart/2018/5/layout/IconCircleLabelList"/>
    <dgm:cxn modelId="{6F71DEFC-449F-4F2E-B7C3-DD662E3A6C21}" type="presParOf" srcId="{FB6FF0CB-9E3B-4CFC-9A8D-AB7F33432BD2}" destId="{4197C4CE-B8D3-4AC7-8C94-606172512A20}" srcOrd="0" destOrd="0" presId="urn:microsoft.com/office/officeart/2018/5/layout/IconCircleLabelList"/>
    <dgm:cxn modelId="{89E213DB-8A04-490A-8201-BB75EB3BA5D8}" type="presParOf" srcId="{FB6FF0CB-9E3B-4CFC-9A8D-AB7F33432BD2}" destId="{7684D305-4684-400B-B01D-EA069BCA5AE2}" srcOrd="1" destOrd="0" presId="urn:microsoft.com/office/officeart/2018/5/layout/IconCircleLabelList"/>
    <dgm:cxn modelId="{771E845C-1BCF-461C-861C-F4C6CFF2D7B7}" type="presParOf" srcId="{FB6FF0CB-9E3B-4CFC-9A8D-AB7F33432BD2}" destId="{2B693EDE-D5EF-4CDD-A972-D8F96D0C2E05}" srcOrd="2" destOrd="0" presId="urn:microsoft.com/office/officeart/2018/5/layout/IconCircleLabelList"/>
    <dgm:cxn modelId="{1E71D707-5FE1-4879-A8D2-8EC1BA4723B3}" type="presParOf" srcId="{FB6FF0CB-9E3B-4CFC-9A8D-AB7F33432BD2}" destId="{80762EE7-F0EA-4BD8-84CA-14C3542272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B7CB1-FF53-4ADA-A991-7A642E65672E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994C37-38E3-44C3-A628-8535E0DEA0E2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B5A1B-6ECB-4683-9EEB-AB75C6BAEA91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Introduction to carbon footprint</a:t>
          </a:r>
        </a:p>
      </dsp:txBody>
      <dsp:txXfrm>
        <a:off x="127800" y="2535669"/>
        <a:ext cx="1800000" cy="720000"/>
      </dsp:txXfrm>
    </dsp:sp>
    <dsp:sp modelId="{7DF25F53-2503-464F-9709-A5BDA1DAB4A1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40308-BDD2-436B-8AA8-2E2663550A83}">
      <dsp:nvSpPr>
        <dsp:cNvPr id="0" name=""/>
        <dsp:cNvSpPr/>
      </dsp:nvSpPr>
      <dsp:spPr>
        <a:xfrm>
          <a:off x="2827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25665-51A6-43F8-9A54-5B850850D641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Dataset overview</a:t>
          </a:r>
        </a:p>
      </dsp:txBody>
      <dsp:txXfrm>
        <a:off x="2242800" y="2535669"/>
        <a:ext cx="1800000" cy="720000"/>
      </dsp:txXfrm>
    </dsp:sp>
    <dsp:sp modelId="{492CB319-4CF0-4647-B0A1-66B8F52C0299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23A40-0FA2-4DEB-A22F-A039FB253201}">
      <dsp:nvSpPr>
        <dsp:cNvPr id="0" name=""/>
        <dsp:cNvSpPr/>
      </dsp:nvSpPr>
      <dsp:spPr>
        <a:xfrm>
          <a:off x="494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472DF-F746-4C6F-BF05-9ABAB20F33B6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Exploring research questions</a:t>
          </a:r>
        </a:p>
      </dsp:txBody>
      <dsp:txXfrm>
        <a:off x="4357800" y="2535669"/>
        <a:ext cx="1800000" cy="720000"/>
      </dsp:txXfrm>
    </dsp:sp>
    <dsp:sp modelId="{B225C12B-9D01-4DBE-8526-774AEE3EB4DB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1CDDB-6FA8-47BF-9F08-40A6F9B8754A}">
      <dsp:nvSpPr>
        <dsp:cNvPr id="0" name=""/>
        <dsp:cNvSpPr/>
      </dsp:nvSpPr>
      <dsp:spPr>
        <a:xfrm>
          <a:off x="7057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E5CF1-562C-4391-9060-4EC3A1200017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Literature review</a:t>
          </a:r>
        </a:p>
      </dsp:txBody>
      <dsp:txXfrm>
        <a:off x="6472800" y="2535669"/>
        <a:ext cx="1800000" cy="720000"/>
      </dsp:txXfrm>
    </dsp:sp>
    <dsp:sp modelId="{4197C4CE-B8D3-4AC7-8C94-606172512A20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4D305-4684-400B-B01D-EA069BCA5AE2}">
      <dsp:nvSpPr>
        <dsp:cNvPr id="0" name=""/>
        <dsp:cNvSpPr/>
      </dsp:nvSpPr>
      <dsp:spPr>
        <a:xfrm>
          <a:off x="917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2EE7-F0EA-4BD8-84CA-14C3542272A3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Conclusion</a:t>
          </a:r>
        </a:p>
      </dsp:txBody>
      <dsp:txXfrm>
        <a:off x="8587800" y="2535669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F6318-155F-47F2-B895-57367D6B8373}" type="datetimeFigureOut"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39B61-9CFA-4C21-A6AD-B782F0C5FD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7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org/en-us/get-involved/how-to-help/carbon-footprint-calculator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bc.ca/news/science/how-canadians-can-cut-carbon-footprints-1.6202194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4418F-2A67-4A59-BB9C-1875F1166C7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5461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4418F-2A67-4A59-BB9C-1875F1166C7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248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 dirty="0"/>
              <a:t>Amount of greenhouse gases such as carbon dioxide and methane that are generated by our actions.</a:t>
            </a:r>
          </a:p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 dirty="0"/>
              <a:t>Globally, the average carbon footprint is almost 4 tons per person per year.</a:t>
            </a:r>
          </a:p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 dirty="0"/>
              <a:t>To have the best chance of avoiding a 2℃ rise in global temperatures, the average global carbon footprint per year needs to drop to under 2 tons by 2050.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dirty="0">
                <a:hlinkClick r:id="rId3"/>
              </a:rPr>
              <a:t>https://www.nature.org/en-us/get-involved/how-to-help/carbon-footprint-calculator/</a:t>
            </a:r>
            <a:endParaRPr lang="en-US" dirty="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dirty="0">
                <a:hlinkClick r:id="rId4"/>
              </a:rPr>
              <a:t>https://www.cbc.ca/news/science/how-canadians-can-cut-carbon-footprints-1.6202194</a:t>
            </a:r>
            <a:endParaRPr lang="en-US" dirty="0">
              <a:latin typeface="Aptos"/>
              <a:cs typeface="Calibri"/>
            </a:endParaRPr>
          </a:p>
          <a:p>
            <a:pPr>
              <a:spcBef>
                <a:spcPts val="1000"/>
              </a:spcBef>
            </a:pPr>
            <a:endParaRPr lang="en-US" dirty="0">
              <a:latin typeface="Aptos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Nature Conservancy. "What is Your Carbon Footprint? | Carbon Footprint Calculator." </a:t>
            </a:r>
            <a:endParaRPr lang="en-US" dirty="0">
              <a:latin typeface="Aptos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4418F-2A67-4A59-BB9C-1875F1166C79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15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4418F-2A67-4A59-BB9C-1875F1166C7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78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4418F-2A67-4A59-BB9C-1875F1166C7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288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4418F-2A67-4A59-BB9C-1875F1166C7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454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4418F-2A67-4A59-BB9C-1875F1166C7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817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4418F-2A67-4A59-BB9C-1875F1166C7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880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4418F-2A67-4A59-BB9C-1875F1166C7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19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4418F-2A67-4A59-BB9C-1875F1166C7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62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7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72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3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4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7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77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1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2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6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10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dumanmesut/individual-carbon-footprint-calculation?resource=download&amp;select=Carbon+Emission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70C5E-7ED9-0898-5C2B-6838680D33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Lifestyle choices on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3344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3C2DF-6155-E5BF-9685-E8C155432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2412" y="2219340"/>
            <a:ext cx="8907176" cy="4453588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DACD9BB-E2DD-BEE9-9872-43E08FD23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185459"/>
            <a:ext cx="6045200" cy="93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1A8FC-F8EB-DE3C-9FCF-17E96B103CE7}"/>
              </a:ext>
            </a:extLst>
          </p:cNvPr>
          <p:cNvSpPr txBox="1"/>
          <p:nvPr/>
        </p:nvSpPr>
        <p:spPr>
          <a:xfrm>
            <a:off x="648900" y="484831"/>
            <a:ext cx="419636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>
                <a:latin typeface="+mj-lt"/>
                <a:cs typeface="Times New Roman" panose="02020603050405020304" pitchFamily="18" charset="0"/>
              </a:rPr>
              <a:t>Social Group Often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63F99-1675-BC05-F68E-BB94EEA1EB47}"/>
              </a:ext>
            </a:extLst>
          </p:cNvPr>
          <p:cNvSpPr txBox="1"/>
          <p:nvPr/>
        </p:nvSpPr>
        <p:spPr>
          <a:xfrm>
            <a:off x="8382000" y="3152001"/>
            <a:ext cx="21675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>
                <a:solidFill>
                  <a:srgbClr val="FF0000"/>
                </a:solidFill>
              </a:rPr>
              <a:t>Confident Interval:</a:t>
            </a:r>
          </a:p>
          <a:p>
            <a:pPr algn="ctr"/>
            <a:r>
              <a:rPr lang="en-CA" sz="1500">
                <a:solidFill>
                  <a:srgbClr val="FF0000"/>
                </a:solidFill>
              </a:rPr>
              <a:t>(1.055, 1.654)</a:t>
            </a:r>
            <a:endParaRPr lang="en-US" sz="1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9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5A19-7BDC-B0F8-020F-EF11B73F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44" y="547122"/>
            <a:ext cx="5128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How are the monthly clothing purchases associated with </a:t>
            </a:r>
            <a:br>
              <a:rPr lang="en-US"/>
            </a:br>
            <a:r>
              <a:rPr lang="en-US"/>
              <a:t>the monthly grocery expenses?</a:t>
            </a:r>
          </a:p>
        </p:txBody>
      </p:sp>
      <p:pic>
        <p:nvPicPr>
          <p:cNvPr id="8" name="Picture 7" descr="A person holding shopping bags&#10;&#10;Description automatically generated">
            <a:extLst>
              <a:ext uri="{FF2B5EF4-FFF2-40B4-BE49-F238E27FC236}">
                <a16:creationId xmlns:a16="http://schemas.microsoft.com/office/drawing/2014/main" id="{AE0841EF-342F-6B12-3438-F503AFA0D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25" r="2" b="1210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B3C45-2C86-F902-B1E9-6EF640A57EA6}"/>
              </a:ext>
            </a:extLst>
          </p:cNvPr>
          <p:cNvSpPr txBox="1"/>
          <p:nvPr/>
        </p:nvSpPr>
        <p:spPr>
          <a:xfrm>
            <a:off x="9924222" y="6612428"/>
            <a:ext cx="22606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000000"/>
                </a:solidFill>
              </a:rPr>
              <a:t>Image, "Retail Therapy",  Roku.com</a:t>
            </a:r>
          </a:p>
        </p:txBody>
      </p:sp>
    </p:spTree>
    <p:extLst>
      <p:ext uri="{BB962C8B-B14F-4D97-AF65-F5344CB8AC3E}">
        <p14:creationId xmlns:p14="http://schemas.microsoft.com/office/powerpoint/2010/main" val="2343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4D93-B106-2929-8AD6-C5B3F6F7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Prediction Equation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EFBD2B-3D93-053C-A9A2-322ABC163A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acc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𝜋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) =3.198+1.2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6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×</m:t>
                    </m:r>
                    <m:sSup>
                      <m:sSup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∗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𝐺</m:t>
                    </m:r>
                    <m:r>
                      <a:rPr lang="en-US" i="1" dirty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𝑟𝑜𝑐𝑒𝑟𝑦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𝑖𝑙𝑙</m:t>
                    </m:r>
                  </m:oMath>
                </a14:m>
                <a:endParaRPr lang="en-US"/>
              </a:p>
              <a:p>
                <a:r>
                  <a:rPr lang="en-US"/>
                  <a:t>π = number of clothes purchased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𝑒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1.255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−04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=1.000126</m:t>
                    </m:r>
                  </m:oMath>
                </a14:m>
                <a:endParaRPr lang="en-US">
                  <a:ea typeface="+mn-lt"/>
                  <a:cs typeface="+mn-lt"/>
                </a:endParaRPr>
              </a:p>
              <a:p>
                <a:r>
                  <a:rPr lang="en-US">
                    <a:ea typeface="+mn-lt"/>
                    <a:cs typeface="+mn-lt"/>
                  </a:rPr>
                  <a:t>For every $1000 increase in monthly grocery bill, the predicted number of clothes purchased increases by 12.6%.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EFBD2B-3D93-053C-A9A2-322ABC163A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79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27EA-2CF4-2593-C229-5160CFEA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 model adequate?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DE03B-F45C-7EA2-6975-0CF3F41AE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H0: model is adequate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Ha: model is not adequate</a:t>
            </a:r>
          </a:p>
          <a:p>
            <a:endParaRPr lang="en-US"/>
          </a:p>
          <a:p>
            <a:r>
              <a:rPr lang="en-US"/>
              <a:t>Deviance = </a:t>
            </a:r>
            <a:r>
              <a:rPr lang="en-US">
                <a:latin typeface="Aptos"/>
              </a:rPr>
              <a:t>71433.86</a:t>
            </a:r>
          </a:p>
          <a:p>
            <a:r>
              <a:rPr lang="en-US" err="1">
                <a:latin typeface="Aptos"/>
              </a:rPr>
              <a:t>Df</a:t>
            </a:r>
            <a:r>
              <a:rPr lang="en-US">
                <a:latin typeface="Aptos"/>
              </a:rPr>
              <a:t> = 7046</a:t>
            </a:r>
          </a:p>
          <a:p>
            <a:r>
              <a:rPr lang="en-US">
                <a:latin typeface="Aptos"/>
              </a:rPr>
              <a:t>P-value = 0</a:t>
            </a:r>
          </a:p>
          <a:p>
            <a:endParaRPr lang="en-US">
              <a:latin typeface="Aptos"/>
            </a:endParaRPr>
          </a:p>
          <a:p>
            <a:r>
              <a:rPr lang="en-US">
                <a:latin typeface="Aptos"/>
              </a:rPr>
              <a:t>Conclusion: Model is </a:t>
            </a:r>
            <a:r>
              <a:rPr lang="en-US" b="1">
                <a:latin typeface="Aptos"/>
              </a:rPr>
              <a:t>not </a:t>
            </a:r>
            <a:r>
              <a:rPr lang="en-US">
                <a:latin typeface="Aptos"/>
              </a:rPr>
              <a:t>adequate</a:t>
            </a:r>
          </a:p>
        </p:txBody>
      </p:sp>
    </p:spTree>
    <p:extLst>
      <p:ext uri="{BB962C8B-B14F-4D97-AF65-F5344CB8AC3E}">
        <p14:creationId xmlns:p14="http://schemas.microsoft.com/office/powerpoint/2010/main" val="375704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7099-FACA-27CE-2553-C06CE385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17" y="2721387"/>
            <a:ext cx="4846375" cy="267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algn="ctr"/>
            <a:r>
              <a:rPr lang="en-US" sz="2900"/>
              <a:t>Is there a relationship between levels of social activity and the likelihood of purchasing energy-efficient devices?</a:t>
            </a:r>
          </a:p>
          <a:p>
            <a:pPr algn="ctr"/>
            <a:endParaRPr lang="en-US" sz="2900"/>
          </a:p>
        </p:txBody>
      </p:sp>
      <p:pic>
        <p:nvPicPr>
          <p:cNvPr id="21" name="Picture 20" descr="Light bulb on yellow background with sketched light beams and cord">
            <a:extLst>
              <a:ext uri="{FF2B5EF4-FFF2-40B4-BE49-F238E27FC236}">
                <a16:creationId xmlns:a16="http://schemas.microsoft.com/office/drawing/2014/main" id="{C8E39734-3090-75BE-FF05-61E7A47AF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85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396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BD32-5348-A6BB-783B-A49B1A8A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056"/>
            <a:ext cx="10515600" cy="1325563"/>
          </a:xfrm>
        </p:spPr>
        <p:txBody>
          <a:bodyPr/>
          <a:lstStyle/>
          <a:p>
            <a:pPr algn="ctr"/>
            <a:r>
              <a:rPr lang="en-US"/>
              <a:t>CMH Test on ordinal variables</a:t>
            </a:r>
          </a:p>
        </p:txBody>
      </p:sp>
      <p:pic>
        <p:nvPicPr>
          <p:cNvPr id="4" name="Content Placeholder 3" descr="A black text with black text&#10;&#10;Description automatically generated">
            <a:extLst>
              <a:ext uri="{FF2B5EF4-FFF2-40B4-BE49-F238E27FC236}">
                <a16:creationId xmlns:a16="http://schemas.microsoft.com/office/drawing/2014/main" id="{EA95A5AE-55F1-35A0-3313-C0A9EFCDD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20" y="1349417"/>
            <a:ext cx="5031609" cy="202696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681220-04B4-847B-4984-9E16B03D6A6B}"/>
              </a:ext>
            </a:extLst>
          </p:cNvPr>
          <p:cNvSpPr txBox="1"/>
          <p:nvPr/>
        </p:nvSpPr>
        <p:spPr>
          <a:xfrm>
            <a:off x="835685" y="2288812"/>
            <a:ext cx="4893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0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2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5B0DF-95E5-E242-89A3-3CDE58C96F51}"/>
              </a:ext>
            </a:extLst>
          </p:cNvPr>
          <p:cNvSpPr txBox="1"/>
          <p:nvPr/>
        </p:nvSpPr>
        <p:spPr>
          <a:xfrm>
            <a:off x="2735342" y="1775910"/>
            <a:ext cx="22929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0    1   2</a:t>
            </a:r>
          </a:p>
        </p:txBody>
      </p:sp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4FD9D419-2D67-D7CA-6FF5-2464D3AA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688" y="1348828"/>
            <a:ext cx="6306349" cy="47997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0FF021-A349-A0BF-C1E8-6C7D25D13829}"/>
              </a:ext>
            </a:extLst>
          </p:cNvPr>
          <p:cNvCxnSpPr/>
          <p:nvPr/>
        </p:nvCxnSpPr>
        <p:spPr>
          <a:xfrm flipH="1">
            <a:off x="10126718" y="4828626"/>
            <a:ext cx="5255" cy="65164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98FF278-213E-C422-1F02-A98D22203E76}"/>
              </a:ext>
            </a:extLst>
          </p:cNvPr>
          <p:cNvSpPr txBox="1">
            <a:spLocks/>
          </p:cNvSpPr>
          <p:nvPr/>
        </p:nvSpPr>
        <p:spPr>
          <a:xfrm>
            <a:off x="794406" y="3971486"/>
            <a:ext cx="4804980" cy="23193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H0: There is no relationship</a:t>
            </a:r>
          </a:p>
          <a:p>
            <a:r>
              <a:rPr lang="en-US"/>
              <a:t>Ha: There is a relationship</a:t>
            </a:r>
          </a:p>
          <a:p>
            <a:endParaRPr lang="en-US"/>
          </a:p>
          <a:p>
            <a:r>
              <a:rPr lang="en-US"/>
              <a:t>CMH Test Value = 0.633</a:t>
            </a:r>
          </a:p>
          <a:p>
            <a:r>
              <a:rPr lang="en-US"/>
              <a:t>P-value = 0.263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CF7B7B0-D6C9-7382-A79E-D001A380E053}"/>
              </a:ext>
            </a:extLst>
          </p:cNvPr>
          <p:cNvSpPr txBox="1">
            <a:spLocks/>
          </p:cNvSpPr>
          <p:nvPr/>
        </p:nvSpPr>
        <p:spPr>
          <a:xfrm>
            <a:off x="9404132" y="4059071"/>
            <a:ext cx="2343808" cy="769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 marL="0" indent="0">
              <a:buNone/>
            </a:pPr>
            <a:r>
              <a:rPr lang="en-US" sz="1000">
                <a:solidFill>
                  <a:srgbClr val="FF0000"/>
                </a:solidFill>
              </a:rPr>
              <a:t>Critical value = 1.96</a:t>
            </a:r>
          </a:p>
        </p:txBody>
      </p:sp>
    </p:spTree>
    <p:extLst>
      <p:ext uri="{BB962C8B-B14F-4D97-AF65-F5344CB8AC3E}">
        <p14:creationId xmlns:p14="http://schemas.microsoft.com/office/powerpoint/2010/main" val="2524658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FC16-1E97-30A0-A092-B0D30F03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8630" y="2188101"/>
            <a:ext cx="4299205" cy="8414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 sz="4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16DAD-A384-C0FA-AAF3-51DB73C9F127}"/>
              </a:ext>
            </a:extLst>
          </p:cNvPr>
          <p:cNvSpPr txBox="1"/>
          <p:nvPr/>
        </p:nvSpPr>
        <p:spPr>
          <a:xfrm>
            <a:off x="80759" y="586917"/>
            <a:ext cx="120304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/>
              <a:t>"Carbon Footprints and Consumer Lifestyles: An Analysis of Lifestyle Factors and Gap Analysis by Consumer Segment in Japan" </a:t>
            </a:r>
            <a:endParaRPr lang="en-US" sz="1400"/>
          </a:p>
          <a:p>
            <a:r>
              <a:rPr lang="en-US" sz="1400" i="1"/>
              <a:t>(https://www.mdpi.com/2071-1050/11/21/5983).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452AD-372B-4CE6-F340-DF66884CBA7D}"/>
              </a:ext>
            </a:extLst>
          </p:cNvPr>
          <p:cNvSpPr txBox="1"/>
          <p:nvPr/>
        </p:nvSpPr>
        <p:spPr>
          <a:xfrm>
            <a:off x="74246" y="2605"/>
            <a:ext cx="3915506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100">
                <a:latin typeface="Aptos Display"/>
              </a:rPr>
              <a:t>Literature Review​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DA076-C22F-D9F9-9E97-52E35BC7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21" y="3784734"/>
            <a:ext cx="10342358" cy="3144122"/>
          </a:xfrm>
          <a:prstGeom prst="rect">
            <a:avLst/>
          </a:prstGeom>
        </p:spPr>
      </p:pic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4270371B-F392-3256-AB5B-7105564A3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08" y="1058436"/>
            <a:ext cx="10961076" cy="29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56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DC02-B963-0BC6-D7BD-3B99BC27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4CE38-C3EF-E339-8304-B0B12F38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Dietary choices influence carbon emission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Social activity (Sometimes and Often) significantly influences carbon emission</a:t>
            </a:r>
          </a:p>
          <a:p>
            <a:r>
              <a:rPr lang="en-US"/>
              <a:t>Clothing purchases are not significantly associated with grocery expenses</a:t>
            </a:r>
          </a:p>
          <a:p>
            <a:r>
              <a:rPr lang="en-US"/>
              <a:t>There's no relationship between social activity and likelihood of purchasing  energy-efficient devices</a:t>
            </a:r>
            <a:endParaRPr lang="en-US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77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CB0E92F2-1D73-6607-B94A-4DD89A292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A3CE52-DD89-1347-2A14-D6B1A23A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Thank you. Questions?</a:t>
            </a:r>
          </a:p>
        </p:txBody>
      </p:sp>
    </p:spTree>
    <p:extLst>
      <p:ext uri="{BB962C8B-B14F-4D97-AF65-F5344CB8AC3E}">
        <p14:creationId xmlns:p14="http://schemas.microsoft.com/office/powerpoint/2010/main" val="203263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863687-A3C6-9ABD-78B8-23AD84E90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249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D151D1-F2CA-CE0B-E8B6-6544A81C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823CC4-E607-2CC6-4C05-2789699EA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4513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79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3D89-7D1C-2317-3B74-2238FA97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213" y="2028743"/>
            <a:ext cx="7837713" cy="235699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What is carbon footprint?</a:t>
            </a:r>
            <a:br>
              <a:rPr lang="en-US" sz="4000"/>
            </a:br>
            <a:r>
              <a:rPr lang="en-US" sz="4000"/>
              <a:t>Why do we care about it?</a:t>
            </a:r>
            <a:br>
              <a:rPr lang="en-US" sz="4000"/>
            </a:br>
            <a:endParaRPr lang="en-US" sz="40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1BD49D-550F-1B5D-7BB2-1404D56F8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91" t="14796" b="6506"/>
          <a:stretch/>
        </p:blipFill>
        <p:spPr>
          <a:xfrm>
            <a:off x="3361073" y="118488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33A249-5677-472B-415A-60035DD0DAC4}"/>
              </a:ext>
            </a:extLst>
          </p:cNvPr>
          <p:cNvSpPr txBox="1"/>
          <p:nvPr/>
        </p:nvSpPr>
        <p:spPr>
          <a:xfrm>
            <a:off x="587957" y="2053885"/>
            <a:ext cx="380965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chemeClr val="accent1"/>
                </a:solidFill>
              </a:rPr>
              <a:t>4 tons annually</a:t>
            </a:r>
          </a:p>
        </p:txBody>
      </p:sp>
      <p:pic>
        <p:nvPicPr>
          <p:cNvPr id="6" name="Picture 5" descr="A map of canada with a flag&#10;&#10;Description automatically generated">
            <a:extLst>
              <a:ext uri="{FF2B5EF4-FFF2-40B4-BE49-F238E27FC236}">
                <a16:creationId xmlns:a16="http://schemas.microsoft.com/office/drawing/2014/main" id="{E74AAA44-E5E2-2EF6-8229-F4B526F0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436" y="386916"/>
            <a:ext cx="8389105" cy="5634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6BBCD1-32EA-F505-6F2D-AFF8E94F59A3}"/>
              </a:ext>
            </a:extLst>
          </p:cNvPr>
          <p:cNvSpPr txBox="1"/>
          <p:nvPr/>
        </p:nvSpPr>
        <p:spPr>
          <a:xfrm>
            <a:off x="586559" y="2080450"/>
            <a:ext cx="380965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chemeClr val="accent1"/>
                </a:solidFill>
              </a:rPr>
              <a:t>14 tons annually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B2BB5-E859-A4AD-E862-ABCD79A3E672}"/>
              </a:ext>
            </a:extLst>
          </p:cNvPr>
          <p:cNvSpPr txBox="1"/>
          <p:nvPr/>
        </p:nvSpPr>
        <p:spPr>
          <a:xfrm>
            <a:off x="3656469" y="6597438"/>
            <a:ext cx="7016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100" b="0" i="0">
                <a:solidFill>
                  <a:schemeClr val="bg1">
                    <a:lumMod val="50000"/>
                  </a:schemeClr>
                </a:solidFill>
                <a:effectLst/>
                <a:latin typeface="Söhne"/>
              </a:rPr>
              <a:t>The Nature Conservancy. "What is Your Carbon Footprint? | Carbon Footprint Calculator." </a:t>
            </a:r>
            <a:endParaRPr lang="en-US" sz="1100">
              <a:solidFill>
                <a:schemeClr val="bg1">
                  <a:lumMod val="50000"/>
                </a:schemeClr>
              </a:solidFill>
              <a:latin typeface="Apto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51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91D4-D8FC-D1A2-1D7C-4CC48430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1D414-5632-060C-2A53-18A0C3B96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176"/>
            <a:ext cx="10515600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latin typeface="Times"/>
                <a:cs typeface="Times"/>
              </a:rPr>
              <a:t>Data comprises information about individuals' carbon footprints, with a focus on various lifestyle factors such as dietary choices, social activities, and consumption habits.</a:t>
            </a:r>
            <a:endParaRPr lang="en-US"/>
          </a:p>
          <a:p>
            <a:r>
              <a:rPr lang="en-US" b="1">
                <a:latin typeface="Times"/>
                <a:cs typeface="Times"/>
              </a:rPr>
              <a:t>Population</a:t>
            </a:r>
            <a:r>
              <a:rPr lang="en-US">
                <a:latin typeface="Times"/>
                <a:cs typeface="Times"/>
              </a:rPr>
              <a:t>: Individuals with measured or estimated carbon footprints.</a:t>
            </a:r>
            <a:endParaRPr lang="en-US"/>
          </a:p>
          <a:p>
            <a:r>
              <a:rPr lang="en-US" b="1">
                <a:latin typeface="Times"/>
                <a:cs typeface="Times"/>
              </a:rPr>
              <a:t>Sample Size</a:t>
            </a:r>
            <a:r>
              <a:rPr lang="en-US">
                <a:latin typeface="Times"/>
                <a:cs typeface="Times"/>
              </a:rPr>
              <a:t>: 10,000 individuals.</a:t>
            </a:r>
          </a:p>
          <a:p>
            <a:r>
              <a:rPr lang="en-US" b="1">
                <a:latin typeface="Times"/>
                <a:cs typeface="Times"/>
              </a:rPr>
              <a:t>Variables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Times"/>
                <a:cs typeface="Times"/>
              </a:rPr>
              <a:t>Diet</a:t>
            </a:r>
            <a:r>
              <a:rPr lang="en-US">
                <a:latin typeface="Times"/>
                <a:cs typeface="Times"/>
              </a:rPr>
              <a:t> (Categorical): The type of diet an individual follows.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Times"/>
                <a:cs typeface="Times"/>
              </a:rPr>
              <a:t>Social Activity</a:t>
            </a:r>
            <a:r>
              <a:rPr lang="en-US">
                <a:latin typeface="Times"/>
                <a:cs typeface="Times"/>
              </a:rPr>
              <a:t> (Categorical): The frequency of participating in social activities.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Times"/>
                <a:cs typeface="Times"/>
              </a:rPr>
              <a:t>Energy Efficiency</a:t>
            </a:r>
            <a:r>
              <a:rPr lang="en-US">
                <a:latin typeface="Times"/>
                <a:cs typeface="Times"/>
              </a:rPr>
              <a:t> (Categorical): Preference for purchasing energy-efficient devices.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Times"/>
                <a:cs typeface="Times"/>
              </a:rPr>
              <a:t>Carbon Emission</a:t>
            </a:r>
            <a:r>
              <a:rPr lang="en-US">
                <a:latin typeface="Times"/>
                <a:cs typeface="Times"/>
              </a:rPr>
              <a:t> (Numerical): The total carbon emissions of an individual.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Times"/>
                <a:cs typeface="Times"/>
              </a:rPr>
              <a:t>How Many New Clothes Monthly</a:t>
            </a:r>
            <a:r>
              <a:rPr lang="en-US">
                <a:latin typeface="Times"/>
                <a:cs typeface="Times"/>
              </a:rPr>
              <a:t> (Numerical): The number of new clothes purchased each month.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Times"/>
                <a:cs typeface="Times"/>
              </a:rPr>
              <a:t>Monthly Grocery Bill</a:t>
            </a:r>
            <a:r>
              <a:rPr lang="en-US">
                <a:latin typeface="Times"/>
                <a:cs typeface="Times"/>
              </a:rPr>
              <a:t> (Numerical): The amount spent on groceries each month, in dollars.</a:t>
            </a:r>
            <a:endParaRPr lang="en-US"/>
          </a:p>
          <a:p>
            <a:r>
              <a:rPr lang="en-US" b="1">
                <a:latin typeface="Times"/>
                <a:cs typeface="Times"/>
              </a:rPr>
              <a:t>Source</a:t>
            </a:r>
            <a:r>
              <a:rPr lang="en-US">
                <a:latin typeface="Times"/>
                <a:cs typeface="Times"/>
              </a:rPr>
              <a:t>: </a:t>
            </a:r>
            <a:r>
              <a:rPr lang="en-US">
                <a:latin typeface="Times"/>
                <a:cs typeface="Times"/>
                <a:hlinkClick r:id="rId2"/>
              </a:rPr>
              <a:t>Kaggle Dataset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1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D0F8-EDC2-D374-C3A5-EF6D3DAE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58" y="2247665"/>
            <a:ext cx="4832672" cy="23690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cs typeface="Times"/>
              </a:rPr>
              <a:t>Is there an association between dietary choices and carbon emission levels?</a:t>
            </a:r>
            <a:endParaRPr lang="en-US"/>
          </a:p>
        </p:txBody>
      </p:sp>
      <p:pic>
        <p:nvPicPr>
          <p:cNvPr id="4" name="Content Placeholder 3" descr="A table with plates of food and a glass of wine&#10;&#10;Description automatically generated">
            <a:extLst>
              <a:ext uri="{FF2B5EF4-FFF2-40B4-BE49-F238E27FC236}">
                <a16:creationId xmlns:a16="http://schemas.microsoft.com/office/drawing/2014/main" id="{D93A0C38-0BC3-2CEA-DF1D-22DA14840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335" t="9091" r="18543" b="-1"/>
          <a:stretch/>
        </p:blipFill>
        <p:spPr>
          <a:xfrm>
            <a:off x="4266534" y="-905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D4D4FC-714F-7E87-945A-0899245484B6}"/>
              </a:ext>
            </a:extLst>
          </p:cNvPr>
          <p:cNvSpPr txBox="1"/>
          <p:nvPr/>
        </p:nvSpPr>
        <p:spPr>
          <a:xfrm>
            <a:off x="4529862" y="6592828"/>
            <a:ext cx="3782291" cy="221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000" b="0" i="0">
                <a:solidFill>
                  <a:srgbClr val="FFFFFF"/>
                </a:solidFill>
                <a:effectLst/>
              </a:rPr>
              <a:t>“</a:t>
            </a:r>
            <a:r>
              <a:rPr lang="en-US" sz="1000">
                <a:solidFill>
                  <a:srgbClr val="FFFFFF"/>
                </a:solidFill>
              </a:rPr>
              <a:t>Meat and vegetable meal</a:t>
            </a:r>
            <a:r>
              <a:rPr lang="en-US" sz="1000" b="0" i="0">
                <a:solidFill>
                  <a:srgbClr val="FFFFFF"/>
                </a:solidFill>
                <a:effectLst/>
              </a:rPr>
              <a:t>”, Generated by </a:t>
            </a:r>
            <a:r>
              <a:rPr lang="en-US" sz="1000" b="0" i="0" err="1">
                <a:solidFill>
                  <a:srgbClr val="FFFFFF"/>
                </a:solidFill>
                <a:effectLst/>
              </a:rPr>
              <a:t>OpenAI's</a:t>
            </a:r>
            <a:r>
              <a:rPr lang="en-US" sz="1000" b="0" i="0">
                <a:solidFill>
                  <a:srgbClr val="FFFFFF"/>
                </a:solidFill>
                <a:effectLst/>
              </a:rPr>
              <a:t> </a:t>
            </a:r>
            <a:r>
              <a:rPr lang="en-US" sz="1000" b="0" i="0" err="1">
                <a:solidFill>
                  <a:srgbClr val="FFFFFF"/>
                </a:solidFill>
                <a:effectLst/>
              </a:rPr>
              <a:t>ChatGPT</a:t>
            </a:r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3C2DF-6155-E5BF-9685-E8C15543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12" y="2266123"/>
            <a:ext cx="8907176" cy="4453588"/>
          </a:xfrm>
          <a:prstGeom prst="rect">
            <a:avLst/>
          </a:prstGeom>
        </p:spPr>
      </p:pic>
      <p:pic>
        <p:nvPicPr>
          <p:cNvPr id="23" name="Picture 22" descr="A close-up of a number&#10;&#10;Description automatically generated">
            <a:extLst>
              <a:ext uri="{FF2B5EF4-FFF2-40B4-BE49-F238E27FC236}">
                <a16:creationId xmlns:a16="http://schemas.microsoft.com/office/drawing/2014/main" id="{9A06C7D4-BEF4-B0F2-6107-0330C799B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88" y="1123123"/>
            <a:ext cx="5930900" cy="1143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EB9CAB1-4762-F7CA-3197-E75E1E2ACFB4}"/>
              </a:ext>
            </a:extLst>
          </p:cNvPr>
          <p:cNvSpPr txBox="1"/>
          <p:nvPr/>
        </p:nvSpPr>
        <p:spPr>
          <a:xfrm>
            <a:off x="648900" y="484831"/>
            <a:ext cx="419636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>
                <a:latin typeface="+mj-lt"/>
                <a:cs typeface="Times New Roman" panose="02020603050405020304" pitchFamily="18" charset="0"/>
              </a:rPr>
              <a:t>Carbon Emission by Diet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8EB48-EFC8-BBE7-C9F4-FB633E585976}"/>
              </a:ext>
            </a:extLst>
          </p:cNvPr>
          <p:cNvSpPr txBox="1"/>
          <p:nvPr/>
        </p:nvSpPr>
        <p:spPr>
          <a:xfrm>
            <a:off x="1642412" y="1371458"/>
            <a:ext cx="29762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/>
              <a:t>Chi-squared test:</a:t>
            </a:r>
            <a:endParaRPr lang="en-CA" sz="1500"/>
          </a:p>
          <a:p>
            <a:r>
              <a:rPr lang="en-CA"/>
              <a:t>p-value &lt; 0.05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4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Dog Staring At A Burger">
            <a:extLst>
              <a:ext uri="{FF2B5EF4-FFF2-40B4-BE49-F238E27FC236}">
                <a16:creationId xmlns:a16="http://schemas.microsoft.com/office/drawing/2014/main" id="{0515ACEB-01AD-0E32-FA17-F46985BC9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86E43-46AB-1664-3EF2-1108A7C0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13" y="4616300"/>
            <a:ext cx="7075054" cy="2248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>
                <a:solidFill>
                  <a:srgbClr val="000000"/>
                </a:solidFill>
              </a:rPr>
              <a:t>How does social activity influence dietary choices on carbon emission?</a:t>
            </a:r>
          </a:p>
        </p:txBody>
      </p:sp>
    </p:spTree>
    <p:extLst>
      <p:ext uri="{BB962C8B-B14F-4D97-AF65-F5344CB8AC3E}">
        <p14:creationId xmlns:p14="http://schemas.microsoft.com/office/powerpoint/2010/main" val="239073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3C2DF-6155-E5BF-9685-E8C155432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2412" y="2213113"/>
            <a:ext cx="8907176" cy="4453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D5CF20-DEF3-5390-B6E4-84C8F349B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1149721"/>
            <a:ext cx="6121400" cy="952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EC2120-6E9C-4D3D-7890-FE1E6E948B36}"/>
              </a:ext>
            </a:extLst>
          </p:cNvPr>
          <p:cNvSpPr txBox="1"/>
          <p:nvPr/>
        </p:nvSpPr>
        <p:spPr>
          <a:xfrm>
            <a:off x="648900" y="484831"/>
            <a:ext cx="419636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>
                <a:latin typeface="+mj-lt"/>
                <a:cs typeface="Times New Roman" panose="02020603050405020304" pitchFamily="18" charset="0"/>
              </a:rPr>
              <a:t>Social Group Never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050FD-95BF-E267-EE99-2572D63A9A72}"/>
              </a:ext>
            </a:extLst>
          </p:cNvPr>
          <p:cNvSpPr txBox="1"/>
          <p:nvPr/>
        </p:nvSpPr>
        <p:spPr>
          <a:xfrm>
            <a:off x="8376745" y="3152001"/>
            <a:ext cx="21728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500">
                <a:solidFill>
                  <a:srgbClr val="FF0000"/>
                </a:solidFill>
              </a:rPr>
              <a:t>Confident Interval:</a:t>
            </a:r>
          </a:p>
          <a:p>
            <a:pPr algn="ctr"/>
            <a:r>
              <a:rPr lang="en-CA" sz="1500">
                <a:solidFill>
                  <a:srgbClr val="FF0000"/>
                </a:solidFill>
              </a:rPr>
              <a:t>(0.951, 1.511)</a:t>
            </a:r>
            <a:endParaRPr lang="en-US" sz="1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7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3C2DF-6155-E5BF-9685-E8C155432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2412" y="2199862"/>
            <a:ext cx="8907176" cy="4453588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F583F26-0964-1C87-DC72-DD36F730F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136745"/>
            <a:ext cx="6045200" cy="96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ABFFF-BD50-6E7F-1FDA-024282431A93}"/>
              </a:ext>
            </a:extLst>
          </p:cNvPr>
          <p:cNvSpPr txBox="1"/>
          <p:nvPr/>
        </p:nvSpPr>
        <p:spPr>
          <a:xfrm>
            <a:off x="648900" y="484831"/>
            <a:ext cx="419636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>
                <a:latin typeface="+mj-lt"/>
                <a:cs typeface="Times New Roman" panose="02020603050405020304" pitchFamily="18" charset="0"/>
              </a:rPr>
              <a:t>Social Group Sometimes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0C60C-DF50-484E-BE36-FFFC97C5377E}"/>
              </a:ext>
            </a:extLst>
          </p:cNvPr>
          <p:cNvSpPr txBox="1"/>
          <p:nvPr/>
        </p:nvSpPr>
        <p:spPr>
          <a:xfrm>
            <a:off x="8376745" y="3152001"/>
            <a:ext cx="2172843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CA" sz="1500">
                <a:solidFill>
                  <a:srgbClr val="FF0000"/>
                </a:solidFill>
              </a:rPr>
              <a:t>Confident Interval: </a:t>
            </a:r>
            <a:endParaRPr lang="en-US" sz="1500">
              <a:solidFill>
                <a:srgbClr val="FF0000"/>
              </a:solidFill>
            </a:endParaRPr>
          </a:p>
          <a:p>
            <a:pPr algn="ctr"/>
            <a:r>
              <a:rPr lang="en-CA" sz="1500">
                <a:solidFill>
                  <a:srgbClr val="FF0000"/>
                </a:solidFill>
              </a:rPr>
              <a:t>(1.041, 1.663)</a:t>
            </a:r>
            <a:endParaRPr lang="en-US" sz="15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51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614</Words>
  <Application>Microsoft Macintosh PowerPoint</Application>
  <PresentationFormat>Widescreen</PresentationFormat>
  <Paragraphs>94</Paragraphs>
  <Slides>18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Cambria Math</vt:lpstr>
      <vt:lpstr>Courier New</vt:lpstr>
      <vt:lpstr>Söhne</vt:lpstr>
      <vt:lpstr>Times</vt:lpstr>
      <vt:lpstr>Office Theme</vt:lpstr>
      <vt:lpstr>Lifestyle choices on sustainability</vt:lpstr>
      <vt:lpstr>Agenda</vt:lpstr>
      <vt:lpstr>What is carbon footprint? Why do we care about it? </vt:lpstr>
      <vt:lpstr>Dataset</vt:lpstr>
      <vt:lpstr>Is there an association between dietary choices and carbon emission levels?</vt:lpstr>
      <vt:lpstr>PowerPoint Presentation</vt:lpstr>
      <vt:lpstr>How does social activity influence dietary choices on carbon emission?</vt:lpstr>
      <vt:lpstr>PowerPoint Presentation</vt:lpstr>
      <vt:lpstr>PowerPoint Presentation</vt:lpstr>
      <vt:lpstr>PowerPoint Presentation</vt:lpstr>
      <vt:lpstr>How are the monthly clothing purchases associated with  the monthly grocery expenses?</vt:lpstr>
      <vt:lpstr>Prediction Equation Interpretation</vt:lpstr>
      <vt:lpstr>Is the model adequate?</vt:lpstr>
      <vt:lpstr>Is there a relationship between levels of social activity and the likelihood of purchasing energy-efficient devices? </vt:lpstr>
      <vt:lpstr>CMH Test on ordinal variables</vt:lpstr>
      <vt:lpstr>  </vt:lpstr>
      <vt:lpstr>Conclusion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Pinky Sa-ngarmangkang</cp:lastModifiedBy>
  <cp:revision>224</cp:revision>
  <dcterms:created xsi:type="dcterms:W3CDTF">2024-03-23T22:12:42Z</dcterms:created>
  <dcterms:modified xsi:type="dcterms:W3CDTF">2024-09-19T23:15:29Z</dcterms:modified>
</cp:coreProperties>
</file>